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8" d="100"/>
          <a:sy n="108" d="100"/>
        </p:scale>
        <p:origin x="678"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CA"/>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CA"/>
          </a:p>
        </p:txBody>
      </p:sp>
      <p:sp>
        <p:nvSpPr>
          <p:cNvPr id="4" name="Date Placeholder 3"/>
          <p:cNvSpPr>
            <a:spLocks noGrp="1"/>
          </p:cNvSpPr>
          <p:nvPr>
            <p:ph type="dt" sz="half" idx="10"/>
          </p:nvPr>
        </p:nvSpPr>
        <p:spPr/>
        <p:txBody>
          <a:bodyPr/>
          <a:lstStyle/>
          <a:p>
            <a:fld id="{A720A808-530C-4D77-848C-FD02E6E70EE2}" type="datetimeFigureOut">
              <a:rPr lang="en-CA" smtClean="0"/>
              <a:t>29/03/2016</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0FF45042-253A-4163-83BF-C8D0BDB11913}" type="slidenum">
              <a:rPr lang="en-CA" smtClean="0"/>
              <a:t>‹#›</a:t>
            </a:fld>
            <a:endParaRPr lang="en-CA"/>
          </a:p>
        </p:txBody>
      </p:sp>
    </p:spTree>
    <p:extLst>
      <p:ext uri="{BB962C8B-B14F-4D97-AF65-F5344CB8AC3E}">
        <p14:creationId xmlns:p14="http://schemas.microsoft.com/office/powerpoint/2010/main" val="12888644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CA"/>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p:cNvSpPr>
            <a:spLocks noGrp="1"/>
          </p:cNvSpPr>
          <p:nvPr>
            <p:ph type="dt" sz="half" idx="10"/>
          </p:nvPr>
        </p:nvSpPr>
        <p:spPr/>
        <p:txBody>
          <a:bodyPr/>
          <a:lstStyle/>
          <a:p>
            <a:fld id="{A720A808-530C-4D77-848C-FD02E6E70EE2}" type="datetimeFigureOut">
              <a:rPr lang="en-CA" smtClean="0"/>
              <a:t>29/03/2016</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0FF45042-253A-4163-83BF-C8D0BDB11913}" type="slidenum">
              <a:rPr lang="en-CA" smtClean="0"/>
              <a:t>‹#›</a:t>
            </a:fld>
            <a:endParaRPr lang="en-CA"/>
          </a:p>
        </p:txBody>
      </p:sp>
    </p:spTree>
    <p:extLst>
      <p:ext uri="{BB962C8B-B14F-4D97-AF65-F5344CB8AC3E}">
        <p14:creationId xmlns:p14="http://schemas.microsoft.com/office/powerpoint/2010/main" val="30142333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CA"/>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p:cNvSpPr>
            <a:spLocks noGrp="1"/>
          </p:cNvSpPr>
          <p:nvPr>
            <p:ph type="dt" sz="half" idx="10"/>
          </p:nvPr>
        </p:nvSpPr>
        <p:spPr/>
        <p:txBody>
          <a:bodyPr/>
          <a:lstStyle/>
          <a:p>
            <a:fld id="{A720A808-530C-4D77-848C-FD02E6E70EE2}" type="datetimeFigureOut">
              <a:rPr lang="en-CA" smtClean="0"/>
              <a:t>29/03/2016</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0FF45042-253A-4163-83BF-C8D0BDB11913}" type="slidenum">
              <a:rPr lang="en-CA" smtClean="0"/>
              <a:t>‹#›</a:t>
            </a:fld>
            <a:endParaRPr lang="en-CA"/>
          </a:p>
        </p:txBody>
      </p:sp>
    </p:spTree>
    <p:extLst>
      <p:ext uri="{BB962C8B-B14F-4D97-AF65-F5344CB8AC3E}">
        <p14:creationId xmlns:p14="http://schemas.microsoft.com/office/powerpoint/2010/main" val="8920101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CA"/>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p:cNvSpPr>
            <a:spLocks noGrp="1"/>
          </p:cNvSpPr>
          <p:nvPr>
            <p:ph type="dt" sz="half" idx="10"/>
          </p:nvPr>
        </p:nvSpPr>
        <p:spPr/>
        <p:txBody>
          <a:bodyPr/>
          <a:lstStyle/>
          <a:p>
            <a:fld id="{A720A808-530C-4D77-848C-FD02E6E70EE2}" type="datetimeFigureOut">
              <a:rPr lang="en-CA" smtClean="0"/>
              <a:t>29/03/2016</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0FF45042-253A-4163-83BF-C8D0BDB11913}" type="slidenum">
              <a:rPr lang="en-CA" smtClean="0"/>
              <a:t>‹#›</a:t>
            </a:fld>
            <a:endParaRPr lang="en-CA"/>
          </a:p>
        </p:txBody>
      </p:sp>
    </p:spTree>
    <p:extLst>
      <p:ext uri="{BB962C8B-B14F-4D97-AF65-F5344CB8AC3E}">
        <p14:creationId xmlns:p14="http://schemas.microsoft.com/office/powerpoint/2010/main" val="15341439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CA"/>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720A808-530C-4D77-848C-FD02E6E70EE2}" type="datetimeFigureOut">
              <a:rPr lang="en-CA" smtClean="0"/>
              <a:t>29/03/2016</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0FF45042-253A-4163-83BF-C8D0BDB11913}" type="slidenum">
              <a:rPr lang="en-CA" smtClean="0"/>
              <a:t>‹#›</a:t>
            </a:fld>
            <a:endParaRPr lang="en-CA"/>
          </a:p>
        </p:txBody>
      </p:sp>
    </p:spTree>
    <p:extLst>
      <p:ext uri="{BB962C8B-B14F-4D97-AF65-F5344CB8AC3E}">
        <p14:creationId xmlns:p14="http://schemas.microsoft.com/office/powerpoint/2010/main" val="38194401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CA"/>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Date Placeholder 4"/>
          <p:cNvSpPr>
            <a:spLocks noGrp="1"/>
          </p:cNvSpPr>
          <p:nvPr>
            <p:ph type="dt" sz="half" idx="10"/>
          </p:nvPr>
        </p:nvSpPr>
        <p:spPr/>
        <p:txBody>
          <a:bodyPr/>
          <a:lstStyle/>
          <a:p>
            <a:fld id="{A720A808-530C-4D77-848C-FD02E6E70EE2}" type="datetimeFigureOut">
              <a:rPr lang="en-CA" smtClean="0"/>
              <a:t>29/03/2016</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0FF45042-253A-4163-83BF-C8D0BDB11913}" type="slidenum">
              <a:rPr lang="en-CA" smtClean="0"/>
              <a:t>‹#›</a:t>
            </a:fld>
            <a:endParaRPr lang="en-CA"/>
          </a:p>
        </p:txBody>
      </p:sp>
    </p:spTree>
    <p:extLst>
      <p:ext uri="{BB962C8B-B14F-4D97-AF65-F5344CB8AC3E}">
        <p14:creationId xmlns:p14="http://schemas.microsoft.com/office/powerpoint/2010/main" val="37041886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CA"/>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7" name="Date Placeholder 6"/>
          <p:cNvSpPr>
            <a:spLocks noGrp="1"/>
          </p:cNvSpPr>
          <p:nvPr>
            <p:ph type="dt" sz="half" idx="10"/>
          </p:nvPr>
        </p:nvSpPr>
        <p:spPr/>
        <p:txBody>
          <a:bodyPr/>
          <a:lstStyle/>
          <a:p>
            <a:fld id="{A720A808-530C-4D77-848C-FD02E6E70EE2}" type="datetimeFigureOut">
              <a:rPr lang="en-CA" smtClean="0"/>
              <a:t>29/03/2016</a:t>
            </a:fld>
            <a:endParaRPr lang="en-CA"/>
          </a:p>
        </p:txBody>
      </p:sp>
      <p:sp>
        <p:nvSpPr>
          <p:cNvPr id="8" name="Footer Placeholder 7"/>
          <p:cNvSpPr>
            <a:spLocks noGrp="1"/>
          </p:cNvSpPr>
          <p:nvPr>
            <p:ph type="ftr" sz="quarter" idx="11"/>
          </p:nvPr>
        </p:nvSpPr>
        <p:spPr/>
        <p:txBody>
          <a:bodyPr/>
          <a:lstStyle/>
          <a:p>
            <a:endParaRPr lang="en-CA"/>
          </a:p>
        </p:txBody>
      </p:sp>
      <p:sp>
        <p:nvSpPr>
          <p:cNvPr id="9" name="Slide Number Placeholder 8"/>
          <p:cNvSpPr>
            <a:spLocks noGrp="1"/>
          </p:cNvSpPr>
          <p:nvPr>
            <p:ph type="sldNum" sz="quarter" idx="12"/>
          </p:nvPr>
        </p:nvSpPr>
        <p:spPr/>
        <p:txBody>
          <a:bodyPr/>
          <a:lstStyle/>
          <a:p>
            <a:fld id="{0FF45042-253A-4163-83BF-C8D0BDB11913}" type="slidenum">
              <a:rPr lang="en-CA" smtClean="0"/>
              <a:t>‹#›</a:t>
            </a:fld>
            <a:endParaRPr lang="en-CA"/>
          </a:p>
        </p:txBody>
      </p:sp>
    </p:spTree>
    <p:extLst>
      <p:ext uri="{BB962C8B-B14F-4D97-AF65-F5344CB8AC3E}">
        <p14:creationId xmlns:p14="http://schemas.microsoft.com/office/powerpoint/2010/main" val="15917429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CA"/>
          </a:p>
        </p:txBody>
      </p:sp>
      <p:sp>
        <p:nvSpPr>
          <p:cNvPr id="3" name="Date Placeholder 2"/>
          <p:cNvSpPr>
            <a:spLocks noGrp="1"/>
          </p:cNvSpPr>
          <p:nvPr>
            <p:ph type="dt" sz="half" idx="10"/>
          </p:nvPr>
        </p:nvSpPr>
        <p:spPr/>
        <p:txBody>
          <a:bodyPr/>
          <a:lstStyle/>
          <a:p>
            <a:fld id="{A720A808-530C-4D77-848C-FD02E6E70EE2}" type="datetimeFigureOut">
              <a:rPr lang="en-CA" smtClean="0"/>
              <a:t>29/03/2016</a:t>
            </a:fld>
            <a:endParaRPr lang="en-CA"/>
          </a:p>
        </p:txBody>
      </p:sp>
      <p:sp>
        <p:nvSpPr>
          <p:cNvPr id="4" name="Footer Placeholder 3"/>
          <p:cNvSpPr>
            <a:spLocks noGrp="1"/>
          </p:cNvSpPr>
          <p:nvPr>
            <p:ph type="ftr" sz="quarter" idx="11"/>
          </p:nvPr>
        </p:nvSpPr>
        <p:spPr/>
        <p:txBody>
          <a:bodyPr/>
          <a:lstStyle/>
          <a:p>
            <a:endParaRPr lang="en-CA"/>
          </a:p>
        </p:txBody>
      </p:sp>
      <p:sp>
        <p:nvSpPr>
          <p:cNvPr id="5" name="Slide Number Placeholder 4"/>
          <p:cNvSpPr>
            <a:spLocks noGrp="1"/>
          </p:cNvSpPr>
          <p:nvPr>
            <p:ph type="sldNum" sz="quarter" idx="12"/>
          </p:nvPr>
        </p:nvSpPr>
        <p:spPr/>
        <p:txBody>
          <a:bodyPr/>
          <a:lstStyle/>
          <a:p>
            <a:fld id="{0FF45042-253A-4163-83BF-C8D0BDB11913}" type="slidenum">
              <a:rPr lang="en-CA" smtClean="0"/>
              <a:t>‹#›</a:t>
            </a:fld>
            <a:endParaRPr lang="en-CA"/>
          </a:p>
        </p:txBody>
      </p:sp>
    </p:spTree>
    <p:extLst>
      <p:ext uri="{BB962C8B-B14F-4D97-AF65-F5344CB8AC3E}">
        <p14:creationId xmlns:p14="http://schemas.microsoft.com/office/powerpoint/2010/main" val="40224195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720A808-530C-4D77-848C-FD02E6E70EE2}" type="datetimeFigureOut">
              <a:rPr lang="en-CA" smtClean="0"/>
              <a:t>29/03/2016</a:t>
            </a:fld>
            <a:endParaRPr lang="en-CA"/>
          </a:p>
        </p:txBody>
      </p:sp>
      <p:sp>
        <p:nvSpPr>
          <p:cNvPr id="3" name="Footer Placeholder 2"/>
          <p:cNvSpPr>
            <a:spLocks noGrp="1"/>
          </p:cNvSpPr>
          <p:nvPr>
            <p:ph type="ftr" sz="quarter" idx="11"/>
          </p:nvPr>
        </p:nvSpPr>
        <p:spPr/>
        <p:txBody>
          <a:bodyPr/>
          <a:lstStyle/>
          <a:p>
            <a:endParaRPr lang="en-CA"/>
          </a:p>
        </p:txBody>
      </p:sp>
      <p:sp>
        <p:nvSpPr>
          <p:cNvPr id="4" name="Slide Number Placeholder 3"/>
          <p:cNvSpPr>
            <a:spLocks noGrp="1"/>
          </p:cNvSpPr>
          <p:nvPr>
            <p:ph type="sldNum" sz="quarter" idx="12"/>
          </p:nvPr>
        </p:nvSpPr>
        <p:spPr/>
        <p:txBody>
          <a:bodyPr/>
          <a:lstStyle/>
          <a:p>
            <a:fld id="{0FF45042-253A-4163-83BF-C8D0BDB11913}" type="slidenum">
              <a:rPr lang="en-CA" smtClean="0"/>
              <a:t>‹#›</a:t>
            </a:fld>
            <a:endParaRPr lang="en-CA"/>
          </a:p>
        </p:txBody>
      </p:sp>
    </p:spTree>
    <p:extLst>
      <p:ext uri="{BB962C8B-B14F-4D97-AF65-F5344CB8AC3E}">
        <p14:creationId xmlns:p14="http://schemas.microsoft.com/office/powerpoint/2010/main" val="23170263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CA"/>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A720A808-530C-4D77-848C-FD02E6E70EE2}" type="datetimeFigureOut">
              <a:rPr lang="en-CA" smtClean="0"/>
              <a:t>29/03/2016</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0FF45042-253A-4163-83BF-C8D0BDB11913}" type="slidenum">
              <a:rPr lang="en-CA" smtClean="0"/>
              <a:t>‹#›</a:t>
            </a:fld>
            <a:endParaRPr lang="en-CA"/>
          </a:p>
        </p:txBody>
      </p:sp>
    </p:spTree>
    <p:extLst>
      <p:ext uri="{BB962C8B-B14F-4D97-AF65-F5344CB8AC3E}">
        <p14:creationId xmlns:p14="http://schemas.microsoft.com/office/powerpoint/2010/main" val="71761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CA"/>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CA"/>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A720A808-530C-4D77-848C-FD02E6E70EE2}" type="datetimeFigureOut">
              <a:rPr lang="en-CA" smtClean="0"/>
              <a:t>29/03/2016</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0FF45042-253A-4163-83BF-C8D0BDB11913}" type="slidenum">
              <a:rPr lang="en-CA" smtClean="0"/>
              <a:t>‹#›</a:t>
            </a:fld>
            <a:endParaRPr lang="en-CA"/>
          </a:p>
        </p:txBody>
      </p:sp>
    </p:spTree>
    <p:extLst>
      <p:ext uri="{BB962C8B-B14F-4D97-AF65-F5344CB8AC3E}">
        <p14:creationId xmlns:p14="http://schemas.microsoft.com/office/powerpoint/2010/main" val="42112138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CA"/>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720A808-530C-4D77-848C-FD02E6E70EE2}" type="datetimeFigureOut">
              <a:rPr lang="en-CA" smtClean="0"/>
              <a:t>29/03/2016</a:t>
            </a:fld>
            <a:endParaRPr lang="en-CA"/>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CA"/>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FF45042-253A-4163-83BF-C8D0BDB11913}" type="slidenum">
              <a:rPr lang="en-CA" smtClean="0"/>
              <a:t>‹#›</a:t>
            </a:fld>
            <a:endParaRPr lang="en-CA"/>
          </a:p>
        </p:txBody>
      </p:sp>
    </p:spTree>
    <p:extLst>
      <p:ext uri="{BB962C8B-B14F-4D97-AF65-F5344CB8AC3E}">
        <p14:creationId xmlns:p14="http://schemas.microsoft.com/office/powerpoint/2010/main" val="404766229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605886" y="944941"/>
            <a:ext cx="9144000" cy="529016"/>
          </a:xfrm>
        </p:spPr>
        <p:txBody>
          <a:bodyPr>
            <a:normAutofit fontScale="90000"/>
          </a:bodyPr>
          <a:lstStyle/>
          <a:p>
            <a:r>
              <a:rPr lang="en-CA" sz="4000" dirty="0">
                <a:latin typeface="AR DECODE" panose="02000000000000000000" pitchFamily="2" charset="0"/>
              </a:rPr>
              <a:t>April Newsletter</a:t>
            </a:r>
          </a:p>
        </p:txBody>
      </p:sp>
      <p:pic>
        <p:nvPicPr>
          <p:cNvPr id="4" name="Picture 3" descr="http://www.pandachildcare.com/assets/templates/panda/nav_images/panda_header.gif"/>
          <p:cNvPicPr/>
          <p:nvPr/>
        </p:nvPicPr>
        <p:blipFill>
          <a:blip r:embed="rId2">
            <a:extLst>
              <a:ext uri="{28A0092B-C50C-407E-A947-70E740481C1C}">
                <a14:useLocalDpi xmlns:a14="http://schemas.microsoft.com/office/drawing/2010/main" val="0"/>
              </a:ext>
            </a:extLst>
          </a:blip>
          <a:srcRect/>
          <a:stretch>
            <a:fillRect/>
          </a:stretch>
        </p:blipFill>
        <p:spPr bwMode="auto">
          <a:xfrm>
            <a:off x="3478985" y="370550"/>
            <a:ext cx="4442460" cy="466725"/>
          </a:xfrm>
          <a:prstGeom prst="rect">
            <a:avLst/>
          </a:prstGeom>
          <a:noFill/>
          <a:ln>
            <a:noFill/>
          </a:ln>
        </p:spPr>
      </p:pic>
      <p:sp>
        <p:nvSpPr>
          <p:cNvPr id="5" name="Vertical Scroll 4"/>
          <p:cNvSpPr/>
          <p:nvPr/>
        </p:nvSpPr>
        <p:spPr>
          <a:xfrm>
            <a:off x="9635319" y="23102"/>
            <a:ext cx="2338318" cy="1287084"/>
          </a:xfrm>
          <a:prstGeom prst="verticalScroll">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just">
              <a:spcAft>
                <a:spcPts val="0"/>
              </a:spcAft>
            </a:pPr>
            <a:r>
              <a:rPr lang="en-CA" sz="1200" dirty="0">
                <a:solidFill>
                  <a:schemeClr val="tx1"/>
                </a:solidFill>
                <a:latin typeface="Segoe Script" panose="020B0504020000000003" pitchFamily="34" charset="0"/>
                <a:ea typeface="Times New Roman" panose="02020603050405020304" pitchFamily="18" charset="0"/>
              </a:rPr>
              <a:t>“If we succeed in</a:t>
            </a:r>
          </a:p>
          <a:p>
            <a:pPr algn="just">
              <a:spcAft>
                <a:spcPts val="0"/>
              </a:spcAft>
            </a:pPr>
            <a:r>
              <a:rPr lang="en-CA" sz="1200" dirty="0">
                <a:solidFill>
                  <a:schemeClr val="tx1"/>
                </a:solidFill>
                <a:latin typeface="Segoe Script" panose="020B0504020000000003" pitchFamily="34" charset="0"/>
                <a:ea typeface="Times New Roman" panose="02020603050405020304" pitchFamily="18" charset="0"/>
              </a:rPr>
              <a:t>giving the love of</a:t>
            </a:r>
          </a:p>
          <a:p>
            <a:pPr algn="just">
              <a:spcAft>
                <a:spcPts val="0"/>
              </a:spcAft>
            </a:pPr>
            <a:r>
              <a:rPr lang="en-CA" sz="1200" dirty="0">
                <a:solidFill>
                  <a:schemeClr val="tx1"/>
                </a:solidFill>
                <a:latin typeface="Segoe Script" panose="020B0504020000000003" pitchFamily="34" charset="0"/>
                <a:ea typeface="Times New Roman" panose="02020603050405020304" pitchFamily="18" charset="0"/>
              </a:rPr>
              <a:t>learning, the</a:t>
            </a:r>
          </a:p>
          <a:p>
            <a:pPr algn="just">
              <a:spcAft>
                <a:spcPts val="0"/>
              </a:spcAft>
            </a:pPr>
            <a:r>
              <a:rPr lang="en-CA" sz="1200" dirty="0">
                <a:solidFill>
                  <a:schemeClr val="tx1"/>
                </a:solidFill>
                <a:latin typeface="Segoe Script" panose="020B0504020000000003" pitchFamily="34" charset="0"/>
                <a:ea typeface="Times New Roman" panose="02020603050405020304" pitchFamily="18" charset="0"/>
              </a:rPr>
              <a:t>learning itself is</a:t>
            </a:r>
          </a:p>
          <a:p>
            <a:pPr algn="just">
              <a:spcAft>
                <a:spcPts val="0"/>
              </a:spcAft>
            </a:pPr>
            <a:r>
              <a:rPr lang="en-CA" sz="1200" dirty="0">
                <a:solidFill>
                  <a:schemeClr val="tx1"/>
                </a:solidFill>
                <a:latin typeface="Segoe Script" panose="020B0504020000000003" pitchFamily="34" charset="0"/>
                <a:ea typeface="Times New Roman" panose="02020603050405020304" pitchFamily="18" charset="0"/>
              </a:rPr>
              <a:t>sure to follow”</a:t>
            </a:r>
          </a:p>
        </p:txBody>
      </p:sp>
      <p:sp>
        <p:nvSpPr>
          <p:cNvPr id="6" name="Round Diagonal Corner Rectangle 5"/>
          <p:cNvSpPr/>
          <p:nvPr/>
        </p:nvSpPr>
        <p:spPr>
          <a:xfrm>
            <a:off x="151688" y="177421"/>
            <a:ext cx="3219309" cy="6680579"/>
          </a:xfrm>
          <a:prstGeom prst="round2Diag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36000" tIns="36000" rIns="36000" bIns="36000" numCol="1" spcCol="0" rtlCol="0" fromWordArt="0" anchor="ctr" anchorCtr="0" forceAA="0" compatLnSpc="1">
            <a:prstTxWarp prst="textNoShape">
              <a:avLst/>
            </a:prstTxWarp>
            <a:noAutofit/>
          </a:bodyPr>
          <a:lstStyle/>
          <a:p>
            <a:pPr algn="just">
              <a:spcAft>
                <a:spcPts val="0"/>
              </a:spcAft>
            </a:pPr>
            <a:r>
              <a:rPr lang="en-CA" sz="1100" b="1" dirty="0">
                <a:solidFill>
                  <a:schemeClr val="tx1"/>
                </a:solidFill>
                <a:effectLst/>
                <a:latin typeface="Times New Roman" panose="02020603050405020304" pitchFamily="18" charset="0"/>
                <a:ea typeface="Times New Roman" panose="02020603050405020304" pitchFamily="18" charset="0"/>
              </a:rPr>
              <a:t>Kind Reminders</a:t>
            </a:r>
          </a:p>
          <a:p>
            <a:pPr algn="just">
              <a:spcAft>
                <a:spcPts val="0"/>
              </a:spcAft>
            </a:pPr>
            <a:r>
              <a:rPr lang="en-US" sz="1100" dirty="0">
                <a:solidFill>
                  <a:schemeClr val="tx1"/>
                </a:solidFill>
                <a:effectLst/>
                <a:ea typeface="Times New Roman" panose="02020603050405020304" pitchFamily="18" charset="0"/>
              </a:rPr>
              <a:t> </a:t>
            </a:r>
            <a:endParaRPr lang="en-CA" sz="1600" dirty="0">
              <a:solidFill>
                <a:schemeClr val="tx1"/>
              </a:solidFill>
              <a:effectLst/>
              <a:latin typeface="Times New Roman" panose="02020603050405020304" pitchFamily="18" charset="0"/>
              <a:ea typeface="Times New Roman" panose="02020603050405020304" pitchFamily="18" charset="0"/>
            </a:endParaRPr>
          </a:p>
          <a:p>
            <a:pPr marL="342900" lvl="0" indent="-342900" algn="just">
              <a:spcAft>
                <a:spcPts val="0"/>
              </a:spcAft>
              <a:buFont typeface="+mj-lt"/>
              <a:buAutoNum type="arabicParenR"/>
            </a:pPr>
            <a:r>
              <a:rPr lang="en-US" sz="1100" dirty="0">
                <a:solidFill>
                  <a:schemeClr val="tx1"/>
                </a:solidFill>
                <a:effectLst/>
                <a:ea typeface="Times New Roman" panose="02020603050405020304" pitchFamily="18" charset="0"/>
              </a:rPr>
              <a:t>The center is </a:t>
            </a:r>
            <a:r>
              <a:rPr lang="en-US" sz="1100" b="1" dirty="0">
                <a:solidFill>
                  <a:schemeClr val="tx1"/>
                </a:solidFill>
                <a:effectLst/>
                <a:ea typeface="Times New Roman" panose="02020603050405020304" pitchFamily="18" charset="0"/>
              </a:rPr>
              <a:t>open from 6:45am – 6:00pm</a:t>
            </a:r>
            <a:r>
              <a:rPr lang="en-US" sz="1100" dirty="0">
                <a:solidFill>
                  <a:schemeClr val="tx1"/>
                </a:solidFill>
                <a:effectLst/>
                <a:ea typeface="Times New Roman" panose="02020603050405020304" pitchFamily="18" charset="0"/>
              </a:rPr>
              <a:t> only. After this time, there is a late fee that will be charged to you of $1.00 for every minute.</a:t>
            </a:r>
            <a:endParaRPr lang="en-CA" sz="1600" dirty="0">
              <a:solidFill>
                <a:schemeClr val="tx1"/>
              </a:solidFill>
              <a:effectLst/>
              <a:latin typeface="Times New Roman" panose="02020603050405020304" pitchFamily="18" charset="0"/>
              <a:ea typeface="Times New Roman" panose="02020603050405020304" pitchFamily="18" charset="0"/>
            </a:endParaRPr>
          </a:p>
          <a:p>
            <a:pPr marL="342900" lvl="0" indent="-342900" algn="just">
              <a:spcAft>
                <a:spcPts val="0"/>
              </a:spcAft>
              <a:buFont typeface="+mj-lt"/>
              <a:buAutoNum type="arabicParenR"/>
            </a:pPr>
            <a:r>
              <a:rPr lang="en-US" sz="1100" dirty="0">
                <a:solidFill>
                  <a:schemeClr val="tx1"/>
                </a:solidFill>
                <a:effectLst/>
                <a:ea typeface="Times New Roman" panose="02020603050405020304" pitchFamily="18" charset="0"/>
              </a:rPr>
              <a:t>If any of your </a:t>
            </a:r>
            <a:r>
              <a:rPr lang="en-US" sz="1100" b="1" dirty="0">
                <a:solidFill>
                  <a:schemeClr val="tx1"/>
                </a:solidFill>
                <a:effectLst/>
                <a:ea typeface="Times New Roman" panose="02020603050405020304" pitchFamily="18" charset="0"/>
              </a:rPr>
              <a:t>personal information</a:t>
            </a:r>
            <a:r>
              <a:rPr lang="en-US" sz="1100" dirty="0">
                <a:solidFill>
                  <a:schemeClr val="tx1"/>
                </a:solidFill>
                <a:effectLst/>
                <a:ea typeface="Times New Roman" panose="02020603050405020304" pitchFamily="18" charset="0"/>
              </a:rPr>
              <a:t> (e.g. telephone numbers, emergency contacts or address) has changed please take the time to provide the daycare with the changes. This information is a vital link to you in the event of an emergency!</a:t>
            </a:r>
            <a:endParaRPr lang="en-CA" sz="1600" dirty="0">
              <a:solidFill>
                <a:schemeClr val="tx1"/>
              </a:solidFill>
              <a:effectLst/>
              <a:latin typeface="Times New Roman" panose="02020603050405020304" pitchFamily="18" charset="0"/>
              <a:ea typeface="Times New Roman" panose="02020603050405020304" pitchFamily="18" charset="0"/>
            </a:endParaRPr>
          </a:p>
          <a:p>
            <a:pPr marL="342900" lvl="0" indent="-342900" algn="just">
              <a:spcAft>
                <a:spcPts val="0"/>
              </a:spcAft>
              <a:buFont typeface="+mj-lt"/>
              <a:buAutoNum type="arabicParenR"/>
            </a:pPr>
            <a:r>
              <a:rPr lang="en-US" sz="1100" dirty="0">
                <a:solidFill>
                  <a:schemeClr val="tx1"/>
                </a:solidFill>
                <a:effectLst/>
                <a:ea typeface="Times New Roman" panose="02020603050405020304" pitchFamily="18" charset="0"/>
              </a:rPr>
              <a:t>Please inform the daycare if your child will be absent.</a:t>
            </a:r>
            <a:endParaRPr lang="en-CA" sz="1600" dirty="0">
              <a:solidFill>
                <a:schemeClr val="tx1"/>
              </a:solidFill>
              <a:effectLst/>
              <a:latin typeface="Times New Roman" panose="02020603050405020304" pitchFamily="18" charset="0"/>
              <a:ea typeface="Times New Roman" panose="02020603050405020304" pitchFamily="18" charset="0"/>
            </a:endParaRPr>
          </a:p>
          <a:p>
            <a:pPr marL="342900" lvl="0" indent="-342900" algn="just">
              <a:spcAft>
                <a:spcPts val="0"/>
              </a:spcAft>
              <a:buFont typeface="+mj-lt"/>
              <a:buAutoNum type="arabicParenR"/>
            </a:pPr>
            <a:r>
              <a:rPr lang="en-US" sz="1100" dirty="0">
                <a:solidFill>
                  <a:schemeClr val="tx1"/>
                </a:solidFill>
                <a:effectLst/>
                <a:ea typeface="Times New Roman" panose="02020603050405020304" pitchFamily="18" charset="0"/>
              </a:rPr>
              <a:t>Please </a:t>
            </a:r>
            <a:r>
              <a:rPr lang="en-US" sz="1100" b="1" dirty="0">
                <a:solidFill>
                  <a:schemeClr val="tx1"/>
                </a:solidFill>
                <a:effectLst/>
                <a:ea typeface="Times New Roman" panose="02020603050405020304" pitchFamily="18" charset="0"/>
              </a:rPr>
              <a:t>sign</a:t>
            </a:r>
            <a:r>
              <a:rPr lang="en-US" sz="1100" dirty="0">
                <a:solidFill>
                  <a:schemeClr val="tx1"/>
                </a:solidFill>
                <a:effectLst/>
                <a:ea typeface="Times New Roman" panose="02020603050405020304" pitchFamily="18" charset="0"/>
              </a:rPr>
              <a:t> your child </a:t>
            </a:r>
            <a:r>
              <a:rPr lang="en-US" sz="1100" b="1" dirty="0">
                <a:solidFill>
                  <a:schemeClr val="tx1"/>
                </a:solidFill>
                <a:effectLst/>
                <a:ea typeface="Times New Roman" panose="02020603050405020304" pitchFamily="18" charset="0"/>
              </a:rPr>
              <a:t>in and out</a:t>
            </a:r>
            <a:r>
              <a:rPr lang="en-US" sz="1100" dirty="0">
                <a:solidFill>
                  <a:schemeClr val="tx1"/>
                </a:solidFill>
                <a:effectLst/>
                <a:ea typeface="Times New Roman" panose="02020603050405020304" pitchFamily="18" charset="0"/>
              </a:rPr>
              <a:t> each time you drop off and pick up your child. Also, please ensure that you make eye contact with a staff when doing so.</a:t>
            </a:r>
            <a:endParaRPr lang="en-CA" sz="1600" dirty="0">
              <a:solidFill>
                <a:schemeClr val="tx1"/>
              </a:solidFill>
              <a:effectLst/>
              <a:latin typeface="Times New Roman" panose="02020603050405020304" pitchFamily="18" charset="0"/>
              <a:ea typeface="Times New Roman" panose="02020603050405020304" pitchFamily="18" charset="0"/>
            </a:endParaRPr>
          </a:p>
          <a:p>
            <a:pPr marL="342900" lvl="0" indent="-342900" algn="just">
              <a:spcAft>
                <a:spcPts val="0"/>
              </a:spcAft>
              <a:buFont typeface="+mj-lt"/>
              <a:buAutoNum type="arabicParenR"/>
            </a:pPr>
            <a:r>
              <a:rPr lang="en-US" sz="1100" dirty="0">
                <a:solidFill>
                  <a:schemeClr val="tx1"/>
                </a:solidFill>
                <a:effectLst/>
                <a:ea typeface="Times New Roman" panose="02020603050405020304" pitchFamily="18" charset="0"/>
              </a:rPr>
              <a:t>Please, do not to allow children to bring </a:t>
            </a:r>
            <a:r>
              <a:rPr lang="en-US" sz="1100" b="1" dirty="0">
                <a:solidFill>
                  <a:schemeClr val="tx1"/>
                </a:solidFill>
                <a:effectLst/>
                <a:ea typeface="Times New Roman" panose="02020603050405020304" pitchFamily="18" charset="0"/>
              </a:rPr>
              <a:t>toys</a:t>
            </a:r>
            <a:r>
              <a:rPr lang="en-US" sz="1100" dirty="0">
                <a:solidFill>
                  <a:schemeClr val="tx1"/>
                </a:solidFill>
                <a:effectLst/>
                <a:ea typeface="Times New Roman" panose="02020603050405020304" pitchFamily="18" charset="0"/>
              </a:rPr>
              <a:t> from home, so children are not distracted throughout the day because they want to play with their own toy, rather than participating in programming. Also, toys sometimes go missing and this is very upsetting for the child.</a:t>
            </a:r>
            <a:endParaRPr lang="en-CA" sz="1600" dirty="0">
              <a:solidFill>
                <a:schemeClr val="tx1"/>
              </a:solidFill>
              <a:effectLst/>
              <a:latin typeface="Times New Roman" panose="02020603050405020304" pitchFamily="18" charset="0"/>
              <a:ea typeface="Times New Roman" panose="02020603050405020304" pitchFamily="18" charset="0"/>
            </a:endParaRPr>
          </a:p>
          <a:p>
            <a:pPr marL="342900" lvl="0" indent="-342900" algn="just">
              <a:spcAft>
                <a:spcPts val="0"/>
              </a:spcAft>
              <a:buFont typeface="+mj-lt"/>
              <a:buAutoNum type="arabicParenR"/>
            </a:pPr>
            <a:r>
              <a:rPr lang="en-US" sz="1100" dirty="0">
                <a:solidFill>
                  <a:schemeClr val="tx1"/>
                </a:solidFill>
                <a:effectLst/>
                <a:ea typeface="Times New Roman" panose="02020603050405020304" pitchFamily="18" charset="0"/>
              </a:rPr>
              <a:t>We would like to remind all our family’s that </a:t>
            </a:r>
            <a:r>
              <a:rPr lang="en-US" sz="1100" b="1" dirty="0">
                <a:solidFill>
                  <a:schemeClr val="tx1"/>
                </a:solidFill>
                <a:effectLst/>
                <a:ea typeface="Times New Roman" panose="02020603050405020304" pitchFamily="18" charset="0"/>
              </a:rPr>
              <a:t>fees</a:t>
            </a:r>
            <a:r>
              <a:rPr lang="en-US" sz="1100" dirty="0">
                <a:solidFill>
                  <a:schemeClr val="tx1"/>
                </a:solidFill>
                <a:effectLst/>
                <a:ea typeface="Times New Roman" panose="02020603050405020304" pitchFamily="18" charset="0"/>
              </a:rPr>
              <a:t> are to be paid between the 1st and 5th of every month. Any fees that are paid after this date will be charged a $25 late fee as stated in the parent contract. The center has automatic withdrawal set up for families for payment of fees.</a:t>
            </a:r>
            <a:endParaRPr lang="en-CA" sz="1600" dirty="0">
              <a:solidFill>
                <a:schemeClr val="tx1"/>
              </a:solidFill>
              <a:effectLst/>
              <a:latin typeface="Times New Roman" panose="02020603050405020304" pitchFamily="18" charset="0"/>
              <a:ea typeface="Times New Roman" panose="02020603050405020304" pitchFamily="18" charset="0"/>
            </a:endParaRPr>
          </a:p>
        </p:txBody>
      </p:sp>
      <p:sp>
        <p:nvSpPr>
          <p:cNvPr id="7" name="TextBox 6"/>
          <p:cNvSpPr txBox="1"/>
          <p:nvPr/>
        </p:nvSpPr>
        <p:spPr>
          <a:xfrm>
            <a:off x="3534770" y="1473958"/>
            <a:ext cx="3916908" cy="5447645"/>
          </a:xfrm>
          <a:prstGeom prst="rect">
            <a:avLst/>
          </a:prstGeom>
          <a:noFill/>
        </p:spPr>
        <p:txBody>
          <a:bodyPr wrap="square" rtlCol="0">
            <a:spAutoFit/>
          </a:bodyPr>
          <a:lstStyle/>
          <a:p>
            <a:r>
              <a:rPr lang="en-US" sz="1200" b="1" dirty="0"/>
              <a:t>Dear Parents</a:t>
            </a:r>
            <a:endParaRPr lang="en-CA" sz="1200" dirty="0"/>
          </a:p>
          <a:p>
            <a:endParaRPr lang="en-CA" sz="1200" dirty="0"/>
          </a:p>
          <a:p>
            <a:pPr algn="just"/>
            <a:r>
              <a:rPr lang="en-US" sz="1200" dirty="0"/>
              <a:t>Welcome to the April edition of the Panda Daycare newsletter. </a:t>
            </a:r>
          </a:p>
          <a:p>
            <a:pPr algn="just"/>
            <a:r>
              <a:rPr lang="en-US" sz="1200" dirty="0"/>
              <a:t>To the new families who are joining us we would like to welcome you all and hope you enjoy your time here with us at Panda. To the current families in the center I would like to say that we thank you for your ongoing support in our center. It is very much appreciated.</a:t>
            </a:r>
            <a:endParaRPr lang="en-CA" sz="1200" dirty="0"/>
          </a:p>
          <a:p>
            <a:pPr algn="just"/>
            <a:endParaRPr lang="en-US" sz="1200" b="1" dirty="0"/>
          </a:p>
          <a:p>
            <a:pPr algn="just"/>
            <a:r>
              <a:rPr lang="en-US" sz="1200" b="1" dirty="0"/>
              <a:t>Spring Gear</a:t>
            </a:r>
          </a:p>
          <a:p>
            <a:pPr algn="just"/>
            <a:endParaRPr lang="en-CA" sz="1200" dirty="0"/>
          </a:p>
          <a:p>
            <a:pPr algn="just"/>
            <a:r>
              <a:rPr lang="en-US" sz="1200" dirty="0"/>
              <a:t>The weather is starting to warm up. Please dress your children appropriately each day for day care, especially for the outdoor play. Also, make sure that your child has an extra set of clothing at day care each day for accidents.</a:t>
            </a:r>
            <a:endParaRPr lang="en-CA" sz="1200" dirty="0"/>
          </a:p>
          <a:p>
            <a:r>
              <a:rPr lang="en-US" sz="1200" dirty="0"/>
              <a:t>Please note, it is a requirement in the Panda Daycare to go outside 1 hour in the morning and 1 hour in the afternoon. </a:t>
            </a:r>
            <a:endParaRPr lang="en-CA" sz="1200" dirty="0"/>
          </a:p>
          <a:p>
            <a:pPr algn="just"/>
            <a:endParaRPr lang="en-US" sz="1200" b="1" dirty="0"/>
          </a:p>
          <a:p>
            <a:pPr algn="just"/>
            <a:r>
              <a:rPr lang="en-US" sz="1200" b="1" dirty="0"/>
              <a:t>Staff Update</a:t>
            </a:r>
          </a:p>
          <a:p>
            <a:pPr algn="just"/>
            <a:endParaRPr lang="en-CA" sz="1200" dirty="0"/>
          </a:p>
          <a:p>
            <a:pPr algn="just"/>
            <a:r>
              <a:rPr lang="en-US" sz="1200" dirty="0"/>
              <a:t>We welcome Ms. Grace to our center. She will be working in Koala’s Room, replacing Ms. Tanya. Ms. Grace has a Bachelor of Education and has taught English in her home country of South Korea.</a:t>
            </a:r>
            <a:endParaRPr lang="en-CA" sz="1200" dirty="0"/>
          </a:p>
          <a:p>
            <a:pPr algn="just"/>
            <a:r>
              <a:rPr lang="en-CA" sz="1200" dirty="0"/>
              <a:t>We also welcome Ms. </a:t>
            </a:r>
            <a:r>
              <a:rPr lang="en-CA" sz="1200" dirty="0" err="1"/>
              <a:t>Bahar</a:t>
            </a:r>
            <a:r>
              <a:rPr lang="en-CA" sz="1200" dirty="0"/>
              <a:t>. She will work in Bugs Room, replacing Ms. Hannah. Ms. </a:t>
            </a:r>
            <a:r>
              <a:rPr lang="en-CA" sz="1200" dirty="0" err="1"/>
              <a:t>Bahar</a:t>
            </a:r>
            <a:r>
              <a:rPr lang="en-CA" sz="1200" dirty="0"/>
              <a:t> is completing her diploma in ECE and has a lot of experience with pre-schoolers.</a:t>
            </a:r>
          </a:p>
          <a:p>
            <a:endParaRPr lang="en-CA" sz="1200" dirty="0"/>
          </a:p>
        </p:txBody>
      </p:sp>
      <p:sp>
        <p:nvSpPr>
          <p:cNvPr id="8" name="TextBox 7"/>
          <p:cNvSpPr txBox="1"/>
          <p:nvPr/>
        </p:nvSpPr>
        <p:spPr>
          <a:xfrm>
            <a:off x="7617725" y="1394346"/>
            <a:ext cx="3969224" cy="5632311"/>
          </a:xfrm>
          <a:prstGeom prst="rect">
            <a:avLst/>
          </a:prstGeom>
          <a:noFill/>
        </p:spPr>
        <p:txBody>
          <a:bodyPr wrap="square" rtlCol="0">
            <a:spAutoFit/>
          </a:bodyPr>
          <a:lstStyle/>
          <a:p>
            <a:pPr algn="just"/>
            <a:r>
              <a:rPr lang="en-US" sz="1200" dirty="0"/>
              <a:t>We also appreciate the understanding form our families while we have been trying to find the right fit of staff for our center. Panda Child Development Ranchlands is very committed to making sure that we offer the best care we can to all our families</a:t>
            </a:r>
          </a:p>
          <a:p>
            <a:endParaRPr lang="en-US" sz="1200" b="1" dirty="0"/>
          </a:p>
          <a:p>
            <a:r>
              <a:rPr lang="en-US" sz="1200" b="1" dirty="0"/>
              <a:t>April Themes</a:t>
            </a:r>
            <a:endParaRPr lang="en-CA" sz="1200" dirty="0"/>
          </a:p>
          <a:p>
            <a:r>
              <a:rPr lang="en-US" sz="1200" b="1" dirty="0"/>
              <a:t> </a:t>
            </a:r>
            <a:endParaRPr lang="en-CA" sz="1000" dirty="0"/>
          </a:p>
          <a:p>
            <a:pPr lvl="0"/>
            <a:r>
              <a:rPr lang="en-US" sz="1200" dirty="0"/>
              <a:t>Spring</a:t>
            </a:r>
            <a:endParaRPr lang="en-CA" sz="1200" dirty="0"/>
          </a:p>
          <a:p>
            <a:pPr lvl="0"/>
            <a:r>
              <a:rPr lang="en-CA" sz="1200" dirty="0"/>
              <a:t>Plants</a:t>
            </a:r>
          </a:p>
          <a:p>
            <a:pPr lvl="0"/>
            <a:r>
              <a:rPr lang="en-US" sz="1200" dirty="0"/>
              <a:t>Earth</a:t>
            </a:r>
            <a:endParaRPr lang="en-CA" sz="1200" dirty="0"/>
          </a:p>
          <a:p>
            <a:r>
              <a:rPr lang="en-US" sz="1200" b="1" dirty="0"/>
              <a:t> 	Activities </a:t>
            </a:r>
          </a:p>
          <a:p>
            <a:endParaRPr lang="en-US" sz="1200" b="1" dirty="0"/>
          </a:p>
          <a:p>
            <a:pPr algn="just"/>
            <a:r>
              <a:rPr lang="en-US" sz="1200" b="1" i="1" dirty="0"/>
              <a:t>Babies and toddlers </a:t>
            </a:r>
            <a:r>
              <a:rPr lang="en-US" sz="1200" dirty="0"/>
              <a:t>will enjoy more time playing outside. They will play with bubbles and do a lot of finger painting.</a:t>
            </a:r>
          </a:p>
          <a:p>
            <a:pPr algn="just"/>
            <a:r>
              <a:rPr lang="en-US" sz="1200" b="1" i="1" dirty="0"/>
              <a:t>Ponies</a:t>
            </a:r>
            <a:r>
              <a:rPr lang="en-US" sz="1200" dirty="0"/>
              <a:t> will connect dots and practice letters C and D as well as numbers 3 and 4. During circle time they will talk about spring, rain, puddles, and spring outwear.  Art activities will be based on the weekly topics.</a:t>
            </a:r>
          </a:p>
          <a:p>
            <a:pPr algn="just"/>
            <a:r>
              <a:rPr lang="en-US" sz="1200" b="1" i="1" dirty="0"/>
              <a:t>Koalas</a:t>
            </a:r>
            <a:r>
              <a:rPr lang="en-US" sz="1200" dirty="0"/>
              <a:t> will trace and practice alphabet and numbers and will learn to count 1-20. They will learn science concepts such as birds migration, colors of spring, and homes for various animals. Art will include a projects (birds nests, bird shapes, and spring collages).</a:t>
            </a:r>
          </a:p>
          <a:p>
            <a:pPr algn="just"/>
            <a:r>
              <a:rPr lang="en-US" sz="1200" dirty="0"/>
              <a:t>Ducks will be starting to walk to the different parks in the neighborhood – weather permitting. They will also focus on Earth Day and doing projects related to recycling (please bring in any recyclables). Since spring is starting, they will also be planting seeds and watering them.</a:t>
            </a:r>
          </a:p>
          <a:p>
            <a:pPr algn="just"/>
            <a:endParaRPr lang="en-CA" sz="1200" dirty="0"/>
          </a:p>
        </p:txBody>
      </p:sp>
    </p:spTree>
    <p:extLst>
      <p:ext uri="{BB962C8B-B14F-4D97-AF65-F5344CB8AC3E}">
        <p14:creationId xmlns:p14="http://schemas.microsoft.com/office/powerpoint/2010/main" val="38696293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02525" y="343468"/>
            <a:ext cx="3969224" cy="3785652"/>
          </a:xfrm>
          <a:prstGeom prst="rect">
            <a:avLst/>
          </a:prstGeom>
          <a:noFill/>
        </p:spPr>
        <p:txBody>
          <a:bodyPr wrap="square" rtlCol="0">
            <a:spAutoFit/>
          </a:bodyPr>
          <a:lstStyle/>
          <a:p>
            <a:pPr algn="just"/>
            <a:r>
              <a:rPr lang="en-CA" sz="1200" b="1" i="1" dirty="0"/>
              <a:t>Puppies</a:t>
            </a:r>
            <a:r>
              <a:rPr lang="en-CA" sz="1200" dirty="0"/>
              <a:t> will practice letters R and S. They will explore, identify, and create patterns as basic math skills. They will do an Earth art project, and as a science experiment they will grow plants.</a:t>
            </a:r>
          </a:p>
          <a:p>
            <a:pPr algn="just"/>
            <a:r>
              <a:rPr lang="en-CA" sz="1200" b="1" i="1" dirty="0"/>
              <a:t>Bugs</a:t>
            </a:r>
            <a:r>
              <a:rPr lang="en-CA" sz="1200" dirty="0"/>
              <a:t> will focus on the alphabet and numbers activities like words brainstorming, word printing, counting 1-30, and simple additions. They will do a “gardening” project.</a:t>
            </a:r>
          </a:p>
          <a:p>
            <a:pPr algn="just"/>
            <a:endParaRPr lang="en-CA" sz="1200" dirty="0"/>
          </a:p>
          <a:p>
            <a:r>
              <a:rPr lang="en-US" sz="1200" b="1" dirty="0"/>
              <a:t>Dates to remember</a:t>
            </a:r>
            <a:endParaRPr lang="en-CA" sz="1200" dirty="0"/>
          </a:p>
          <a:p>
            <a:r>
              <a:rPr lang="en-US" sz="1200" dirty="0"/>
              <a:t> </a:t>
            </a:r>
            <a:endParaRPr lang="en-CA" sz="1200" dirty="0"/>
          </a:p>
          <a:p>
            <a:r>
              <a:rPr lang="en-US" sz="1200" dirty="0"/>
              <a:t>Please mark your calendar:</a:t>
            </a:r>
            <a:endParaRPr lang="en-CA" sz="1200" dirty="0"/>
          </a:p>
          <a:p>
            <a:r>
              <a:rPr lang="en-US" sz="1200" dirty="0"/>
              <a:t> </a:t>
            </a:r>
            <a:endParaRPr lang="en-CA" sz="1200" dirty="0"/>
          </a:p>
          <a:p>
            <a:r>
              <a:rPr lang="en-US" sz="1200" dirty="0"/>
              <a:t>Apr 8</a:t>
            </a:r>
            <a:r>
              <a:rPr lang="en-US" sz="1200" baseline="30000" dirty="0"/>
              <a:t>th</a:t>
            </a:r>
            <a:r>
              <a:rPr lang="en-US" sz="1200" dirty="0"/>
              <a:t>, 20</a:t>
            </a:r>
            <a:r>
              <a:rPr lang="en-US" sz="1200" baseline="30000" dirty="0"/>
              <a:t>th</a:t>
            </a:r>
            <a:r>
              <a:rPr lang="en-US" sz="1200" dirty="0"/>
              <a:t>, &amp; 25</a:t>
            </a:r>
            <a:r>
              <a:rPr lang="en-US" sz="1200" baseline="30000" dirty="0"/>
              <a:t>th</a:t>
            </a:r>
            <a:r>
              <a:rPr lang="en-US" sz="1200" dirty="0"/>
              <a:t> – Sing with Mr. Rick</a:t>
            </a:r>
            <a:endParaRPr lang="en-CA" sz="1200" dirty="0"/>
          </a:p>
          <a:p>
            <a:r>
              <a:rPr lang="en-US" sz="1200" dirty="0"/>
              <a:t>Every Friday is ‘</a:t>
            </a:r>
            <a:r>
              <a:rPr lang="en-US" sz="1200" i="1" dirty="0"/>
              <a:t>show and tell’</a:t>
            </a:r>
            <a:r>
              <a:rPr lang="en-US" sz="1200" dirty="0"/>
              <a:t>.</a:t>
            </a:r>
            <a:endParaRPr lang="en-CA" sz="1200" dirty="0"/>
          </a:p>
          <a:p>
            <a:r>
              <a:rPr lang="en-US" sz="1200" dirty="0"/>
              <a:t>Apr 11</a:t>
            </a:r>
            <a:r>
              <a:rPr lang="en-US" sz="1200" baseline="30000" dirty="0"/>
              <a:t>th</a:t>
            </a:r>
            <a:r>
              <a:rPr lang="en-US" sz="1200" dirty="0"/>
              <a:t> – Pyjamas day. Children can bring their favored stuffed animals. </a:t>
            </a:r>
            <a:endParaRPr lang="en-CA" sz="1200" dirty="0"/>
          </a:p>
          <a:p>
            <a:r>
              <a:rPr lang="en-US" sz="1200" dirty="0"/>
              <a:t>Apr 14</a:t>
            </a:r>
            <a:r>
              <a:rPr lang="en-US" sz="1200" baseline="30000" dirty="0"/>
              <a:t>th</a:t>
            </a:r>
            <a:r>
              <a:rPr lang="en-US" sz="1200" dirty="0"/>
              <a:t> – Christopher “The Cool”. – the magician performs the recycling show at 10:15 AM </a:t>
            </a:r>
          </a:p>
          <a:p>
            <a:r>
              <a:rPr lang="en-US" sz="1200" dirty="0"/>
              <a:t>Apr 18-22 is Earth week. Please bring in recyclable materials.</a:t>
            </a:r>
            <a:endParaRPr lang="en-CA" sz="1200" dirty="0"/>
          </a:p>
          <a:p>
            <a:r>
              <a:rPr lang="en-US" sz="1200" dirty="0"/>
              <a:t>Apr 26</a:t>
            </a:r>
            <a:r>
              <a:rPr lang="en-US" sz="1200" baseline="30000" dirty="0"/>
              <a:t>th</a:t>
            </a:r>
            <a:r>
              <a:rPr lang="en-US" sz="1200" dirty="0"/>
              <a:t> – Fire Drill</a:t>
            </a:r>
            <a:endParaRPr lang="en-CA" sz="1200" dirty="0"/>
          </a:p>
        </p:txBody>
      </p:sp>
      <p:sp>
        <p:nvSpPr>
          <p:cNvPr id="11" name="TextBox 10"/>
          <p:cNvSpPr txBox="1"/>
          <p:nvPr/>
        </p:nvSpPr>
        <p:spPr>
          <a:xfrm>
            <a:off x="9080311" y="5982859"/>
            <a:ext cx="3111689" cy="738664"/>
          </a:xfrm>
          <a:prstGeom prst="rect">
            <a:avLst/>
          </a:prstGeom>
          <a:noFill/>
        </p:spPr>
        <p:txBody>
          <a:bodyPr wrap="square" rtlCol="0">
            <a:spAutoFit/>
          </a:bodyPr>
          <a:lstStyle/>
          <a:p>
            <a:pPr algn="ctr"/>
            <a:r>
              <a:rPr lang="en-CA" sz="1400" dirty="0">
                <a:latin typeface="Lucida Handwriting" panose="03010101010101010101" pitchFamily="66" charset="0"/>
              </a:rPr>
              <a:t>Till next time,</a:t>
            </a:r>
          </a:p>
          <a:p>
            <a:pPr algn="ctr"/>
            <a:endParaRPr lang="en-CA" sz="1400" dirty="0">
              <a:latin typeface="Lucida Handwriting" panose="03010101010101010101" pitchFamily="66" charset="0"/>
            </a:endParaRPr>
          </a:p>
          <a:p>
            <a:pPr algn="ctr"/>
            <a:r>
              <a:rPr lang="en-CA" sz="1400" dirty="0">
                <a:latin typeface="Lucida Handwriting" panose="03010101010101010101" pitchFamily="66" charset="0"/>
              </a:rPr>
              <a:t>Linda</a:t>
            </a:r>
          </a:p>
        </p:txBody>
      </p:sp>
      <p:pic>
        <p:nvPicPr>
          <p:cNvPr id="12" name="Picture 1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339988" y="254977"/>
            <a:ext cx="3389412" cy="3100951"/>
          </a:xfrm>
          <a:prstGeom prst="rect">
            <a:avLst/>
          </a:prstGeom>
          <a:noFill/>
          <a:extLst>
            <a:ext uri="{909E8E84-426E-40DD-AFC4-6F175D3DCCD1}">
              <a14:hiddenFill xmlns:a14="http://schemas.microsoft.com/office/drawing/2010/main">
                <a:solidFill>
                  <a:srgbClr val="FFFFFF"/>
                </a:solidFill>
              </a14:hiddenFill>
            </a:ext>
          </a:extLst>
        </p:spPr>
      </p:pic>
      <p:sp>
        <p:nvSpPr>
          <p:cNvPr id="2" name="TextBox 1"/>
          <p:cNvSpPr txBox="1"/>
          <p:nvPr/>
        </p:nvSpPr>
        <p:spPr>
          <a:xfrm>
            <a:off x="5036025" y="3248167"/>
            <a:ext cx="2415653" cy="1200329"/>
          </a:xfrm>
          <a:prstGeom prst="rect">
            <a:avLst/>
          </a:prstGeom>
          <a:noFill/>
        </p:spPr>
        <p:txBody>
          <a:bodyPr wrap="square" rtlCol="0">
            <a:spAutoFit/>
          </a:bodyPr>
          <a:lstStyle/>
          <a:p>
            <a:pPr algn="ctr">
              <a:spcAft>
                <a:spcPts val="0"/>
              </a:spcAft>
            </a:pPr>
            <a:r>
              <a:rPr lang="en-CA" sz="1200" b="1" dirty="0">
                <a:ea typeface="Times New Roman" panose="02020603050405020304" pitchFamily="18" charset="0"/>
              </a:rPr>
              <a:t>April Birthdays</a:t>
            </a:r>
            <a:r>
              <a:rPr lang="en-CA" sz="1200" dirty="0">
                <a:ea typeface="Times New Roman" panose="02020603050405020304" pitchFamily="18" charset="0"/>
              </a:rPr>
              <a:t>:</a:t>
            </a:r>
            <a:endParaRPr lang="en-CA" sz="2000" dirty="0">
              <a:ea typeface="Times New Roman" panose="02020603050405020304" pitchFamily="18" charset="0"/>
            </a:endParaRPr>
          </a:p>
          <a:p>
            <a:pPr algn="ctr">
              <a:spcAft>
                <a:spcPts val="0"/>
              </a:spcAft>
            </a:pPr>
            <a:r>
              <a:rPr lang="en-CA" sz="1200" dirty="0">
                <a:ea typeface="Times New Roman" panose="02020603050405020304" pitchFamily="18" charset="0"/>
              </a:rPr>
              <a:t>Elaina – Apr 1</a:t>
            </a:r>
            <a:r>
              <a:rPr lang="en-CA" sz="1200" baseline="30000" dirty="0">
                <a:ea typeface="Times New Roman" panose="02020603050405020304" pitchFamily="18" charset="0"/>
              </a:rPr>
              <a:t>st</a:t>
            </a:r>
            <a:endParaRPr lang="en-CA" sz="1200" dirty="0">
              <a:ea typeface="Times New Roman" panose="02020603050405020304" pitchFamily="18" charset="0"/>
            </a:endParaRPr>
          </a:p>
          <a:p>
            <a:pPr algn="ctr">
              <a:spcAft>
                <a:spcPts val="0"/>
              </a:spcAft>
            </a:pPr>
            <a:r>
              <a:rPr lang="en-CA" sz="1200" dirty="0">
                <a:ea typeface="Times New Roman" panose="02020603050405020304" pitchFamily="18" charset="0"/>
              </a:rPr>
              <a:t>Dina &amp; Titus – Apr 11</a:t>
            </a:r>
            <a:r>
              <a:rPr lang="en-CA" sz="1200" baseline="30000" dirty="0">
                <a:ea typeface="Times New Roman" panose="02020603050405020304" pitchFamily="18" charset="0"/>
              </a:rPr>
              <a:t>th</a:t>
            </a:r>
            <a:r>
              <a:rPr lang="en-CA" sz="1200" dirty="0">
                <a:ea typeface="Times New Roman" panose="02020603050405020304" pitchFamily="18" charset="0"/>
              </a:rPr>
              <a:t> </a:t>
            </a:r>
          </a:p>
          <a:p>
            <a:pPr algn="ctr">
              <a:spcAft>
                <a:spcPts val="0"/>
              </a:spcAft>
            </a:pPr>
            <a:r>
              <a:rPr lang="en-CA" sz="1200" dirty="0" err="1">
                <a:ea typeface="Times New Roman" panose="02020603050405020304" pitchFamily="18" charset="0"/>
              </a:rPr>
              <a:t>Adilyne</a:t>
            </a:r>
            <a:r>
              <a:rPr lang="en-CA" sz="1200" dirty="0">
                <a:ea typeface="Times New Roman" panose="02020603050405020304" pitchFamily="18" charset="0"/>
              </a:rPr>
              <a:t> – Apr 25</a:t>
            </a:r>
            <a:r>
              <a:rPr lang="en-CA" sz="1200" baseline="30000" dirty="0">
                <a:ea typeface="Times New Roman" panose="02020603050405020304" pitchFamily="18" charset="0"/>
              </a:rPr>
              <a:t>th</a:t>
            </a:r>
            <a:endParaRPr lang="en-CA" sz="1200" dirty="0">
              <a:ea typeface="Times New Roman" panose="02020603050405020304" pitchFamily="18" charset="0"/>
            </a:endParaRPr>
          </a:p>
          <a:p>
            <a:pPr algn="ctr">
              <a:spcAft>
                <a:spcPts val="0"/>
              </a:spcAft>
            </a:pPr>
            <a:r>
              <a:rPr lang="en-CA" sz="1200" dirty="0">
                <a:ea typeface="Times New Roman" panose="02020603050405020304" pitchFamily="18" charset="0"/>
              </a:rPr>
              <a:t>Rim &amp; Imran – Apr 28</a:t>
            </a:r>
            <a:r>
              <a:rPr lang="en-CA" sz="1200" baseline="30000" dirty="0">
                <a:ea typeface="Times New Roman" panose="02020603050405020304" pitchFamily="18" charset="0"/>
              </a:rPr>
              <a:t>th</a:t>
            </a:r>
            <a:r>
              <a:rPr lang="en-CA" sz="1200" dirty="0">
                <a:ea typeface="Times New Roman" panose="02020603050405020304" pitchFamily="18" charset="0"/>
              </a:rPr>
              <a:t> </a:t>
            </a:r>
          </a:p>
          <a:p>
            <a:endParaRPr lang="en-CA" sz="1200" dirty="0"/>
          </a:p>
        </p:txBody>
      </p:sp>
      <p:sp>
        <p:nvSpPr>
          <p:cNvPr id="4" name="Rectangle 3"/>
          <p:cNvSpPr/>
          <p:nvPr/>
        </p:nvSpPr>
        <p:spPr>
          <a:xfrm>
            <a:off x="291152" y="4260335"/>
            <a:ext cx="4021541" cy="2308324"/>
          </a:xfrm>
          <a:prstGeom prst="rect">
            <a:avLst/>
          </a:prstGeom>
        </p:spPr>
        <p:txBody>
          <a:bodyPr wrap="square">
            <a:spAutoFit/>
          </a:bodyPr>
          <a:lstStyle/>
          <a:p>
            <a:pPr algn="just"/>
            <a:r>
              <a:rPr lang="en-CA" sz="1200" b="1" dirty="0"/>
              <a:t>The Benefits of Playing with Dolls</a:t>
            </a:r>
          </a:p>
          <a:p>
            <a:pPr algn="just"/>
            <a:r>
              <a:rPr lang="en-CA" sz="1200" dirty="0"/>
              <a:t>Traditional gender roles aside, playing with dolls is an activity that nourishes child development far more than we give it credit for. Here are 5 reasons why playing with dolls should be considered important for the growth of young boys and girls.</a:t>
            </a:r>
          </a:p>
          <a:p>
            <a:pPr algn="just"/>
            <a:r>
              <a:rPr lang="en-CA" sz="1200" b="1" dirty="0"/>
              <a:t>The Benefits:</a:t>
            </a:r>
            <a:endParaRPr lang="en-CA" sz="1200" dirty="0"/>
          </a:p>
          <a:p>
            <a:pPr algn="just"/>
            <a:r>
              <a:rPr lang="en-CA" sz="1200" dirty="0"/>
              <a:t>-Children learn important social skills when they ‘play house’. They learn to talk to each other kindly and cooperate while they mime feeding their baby dinner and putting it to bed.</a:t>
            </a:r>
          </a:p>
          <a:p>
            <a:pPr algn="just"/>
            <a:r>
              <a:rPr lang="en-CA" sz="1200" dirty="0"/>
              <a:t>-Dramatic play develops children’s imagination, sense of responsibility and is one of the best examples of learning through play.</a:t>
            </a:r>
          </a:p>
        </p:txBody>
      </p:sp>
      <p:sp>
        <p:nvSpPr>
          <p:cNvPr id="13" name="Rectangle 12"/>
          <p:cNvSpPr/>
          <p:nvPr/>
        </p:nvSpPr>
        <p:spPr>
          <a:xfrm>
            <a:off x="4387756" y="4440027"/>
            <a:ext cx="3295934" cy="2215991"/>
          </a:xfrm>
          <a:prstGeom prst="rect">
            <a:avLst/>
          </a:prstGeom>
        </p:spPr>
        <p:txBody>
          <a:bodyPr wrap="square">
            <a:spAutoFit/>
          </a:bodyPr>
          <a:lstStyle/>
          <a:p>
            <a:pPr algn="just"/>
            <a:r>
              <a:rPr lang="en-CA" sz="1200" dirty="0"/>
              <a:t>-This sort of role-play is excellent for training big brothers and sisters because it teaches them how to care for and love a baby.</a:t>
            </a:r>
          </a:p>
          <a:p>
            <a:pPr algn="just"/>
            <a:r>
              <a:rPr lang="en-CA" sz="1200" dirty="0"/>
              <a:t>-Children get to expand on a set of practical vocabulary words and learn about their classmates’ home routines.</a:t>
            </a:r>
          </a:p>
          <a:p>
            <a:pPr algn="just"/>
            <a:r>
              <a:rPr lang="en-CA" sz="1200" dirty="0"/>
              <a:t>-Empathy and compassion are two major emotions that grow when a child plays with dolls. They begin to understand themselves and grasp that others have feelings.</a:t>
            </a:r>
          </a:p>
          <a:p>
            <a:pPr algn="just"/>
            <a:endParaRPr lang="en-CA" sz="200" dirty="0"/>
          </a:p>
          <a:p>
            <a:pPr algn="just"/>
            <a:r>
              <a:rPr lang="en-CA" sz="1200" dirty="0"/>
              <a:t>(http://www.togetherfamilies.com)</a:t>
            </a:r>
          </a:p>
        </p:txBody>
      </p:sp>
      <p:pic>
        <p:nvPicPr>
          <p:cNvPr id="15" name="irc_mi"/>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005265" y="217368"/>
            <a:ext cx="4015938" cy="5118907"/>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p:cNvSpPr txBox="1"/>
          <p:nvPr/>
        </p:nvSpPr>
        <p:spPr>
          <a:xfrm>
            <a:off x="8134066" y="286604"/>
            <a:ext cx="3780430" cy="369332"/>
          </a:xfrm>
          <a:prstGeom prst="rect">
            <a:avLst/>
          </a:prstGeom>
          <a:solidFill>
            <a:schemeClr val="bg1"/>
          </a:solidFill>
        </p:spPr>
        <p:txBody>
          <a:bodyPr wrap="square" rtlCol="0">
            <a:spAutoFit/>
          </a:bodyPr>
          <a:lstStyle/>
          <a:p>
            <a:r>
              <a:rPr lang="en-CA" dirty="0">
                <a:latin typeface="Lucida Handwriting" panose="03010101010101010101" pitchFamily="66" charset="0"/>
              </a:rPr>
              <a:t>The Childcare Provider</a:t>
            </a:r>
          </a:p>
        </p:txBody>
      </p:sp>
    </p:spTree>
    <p:extLst>
      <p:ext uri="{BB962C8B-B14F-4D97-AF65-F5344CB8AC3E}">
        <p14:creationId xmlns:p14="http://schemas.microsoft.com/office/powerpoint/2010/main" val="112312349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122</TotalTime>
  <Words>513</Words>
  <Application>Microsoft Office PowerPoint</Application>
  <PresentationFormat>Widescreen</PresentationFormat>
  <Paragraphs>73</Paragraphs>
  <Slides>2</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vt:i4>
      </vt:variant>
    </vt:vector>
  </HeadingPairs>
  <TitlesOfParts>
    <vt:vector size="10" baseType="lpstr">
      <vt:lpstr>AR DECODE</vt:lpstr>
      <vt:lpstr>Arial</vt:lpstr>
      <vt:lpstr>Calibri</vt:lpstr>
      <vt:lpstr>Calibri Light</vt:lpstr>
      <vt:lpstr>Lucida Handwriting</vt:lpstr>
      <vt:lpstr>Segoe Script</vt:lpstr>
      <vt:lpstr>Times New Roman</vt:lpstr>
      <vt:lpstr>Office Theme</vt:lpstr>
      <vt:lpstr>April Newsletter</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March Newsletter</dc:title>
  <dc:creator>Izet Ferraj</dc:creator>
  <cp:lastModifiedBy>Ranchlands</cp:lastModifiedBy>
  <cp:revision>15</cp:revision>
  <dcterms:created xsi:type="dcterms:W3CDTF">2016-02-29T03:20:51Z</dcterms:created>
  <dcterms:modified xsi:type="dcterms:W3CDTF">2016-03-29T14:30:30Z</dcterms:modified>
</cp:coreProperties>
</file>